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8DBD0-B4BF-455E-A472-62F9E5886EA8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EC79A-8F63-40FA-A5CE-0FB600268A6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36045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EC79A-8F63-40FA-A5CE-0FB600268A6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5289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CE70AE-247B-4977-84DC-A615B0E0E2E2}" type="datetimeFigureOut">
              <a:rPr lang="nl-NL" smtClean="0"/>
              <a:pPr/>
              <a:t>22-8-2018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E19E25-DB4A-4617-880B-1D3BFCD2860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  <a:spcBef>
                <a:spcPts val="775"/>
              </a:spcBef>
            </a:pPr>
            <a:r>
              <a:rPr lang="nl-NL" altLang="nl-NL" b="1" dirty="0">
                <a:solidFill>
                  <a:schemeClr val="tx1"/>
                </a:solidFill>
                <a:latin typeface="Comic Sans MS" pitchFamily="64" charset="0"/>
              </a:rPr>
              <a:t>Vrijwilligers Informatie Avond</a:t>
            </a:r>
            <a:br>
              <a:rPr lang="nl-NL" altLang="nl-NL" b="1" dirty="0">
                <a:solidFill>
                  <a:schemeClr val="tx1"/>
                </a:solidFill>
                <a:latin typeface="Comic Sans MS" pitchFamily="64" charset="0"/>
              </a:rPr>
            </a:br>
            <a:r>
              <a:rPr lang="nl-NL" altLang="nl-NL" b="1" dirty="0">
                <a:solidFill>
                  <a:schemeClr val="tx1"/>
                </a:solidFill>
                <a:latin typeface="Comic Sans MS" pitchFamily="64" charset="0"/>
              </a:rPr>
              <a:t>Jeugd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altLang="nl-NL" b="1" dirty="0">
                <a:solidFill>
                  <a:schemeClr val="tx1"/>
                </a:solidFill>
                <a:latin typeface="Comic Sans MS" pitchFamily="64" charset="0"/>
              </a:rPr>
              <a:t>RKsv Wittenhorst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026" name="Picture 2" descr="RKsv Wittenhor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62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sz="4000" dirty="0">
                <a:solidFill>
                  <a:srgbClr val="000000"/>
                </a:solidFill>
              </a:rPr>
              <a:t>Afgelasting</a:t>
            </a:r>
            <a:r>
              <a:rPr lang="nl-NL" altLang="nl-NL" dirty="0">
                <a:solidFill>
                  <a:srgbClr val="000000"/>
                </a:solidFill>
              </a:rPr>
              <a:t/>
            </a:r>
            <a:br>
              <a:rPr lang="nl-NL" altLang="nl-NL" dirty="0">
                <a:solidFill>
                  <a:srgbClr val="00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750"/>
              </a:spcBef>
              <a:buClrTx/>
              <a:buFontTx/>
              <a:buNone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Afspraken bestuur:</a:t>
            </a:r>
            <a:endParaRPr lang="nl-NL" altLang="nl-NL" dirty="0">
              <a:solidFill>
                <a:srgbClr val="000000"/>
              </a:solidFill>
            </a:endParaRPr>
          </a:p>
          <a:p>
            <a:pPr marL="455613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Website </a:t>
            </a:r>
            <a:r>
              <a:rPr lang="nl-NL" altLang="nl-NL" dirty="0">
                <a:solidFill>
                  <a:srgbClr val="000000"/>
                </a:solidFill>
              </a:rPr>
              <a:t>is </a:t>
            </a:r>
            <a:r>
              <a:rPr lang="nl-NL" altLang="nl-NL" dirty="0" smtClean="0">
                <a:solidFill>
                  <a:srgbClr val="000000"/>
                </a:solidFill>
              </a:rPr>
              <a:t>leidend!</a:t>
            </a:r>
            <a:endParaRPr lang="nl-NL" altLang="nl-NL" dirty="0">
              <a:solidFill>
                <a:srgbClr val="000000"/>
              </a:solidFill>
            </a:endParaRPr>
          </a:p>
          <a:p>
            <a:pPr marL="455613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>
                <a:solidFill>
                  <a:srgbClr val="000000"/>
                </a:solidFill>
              </a:rPr>
              <a:t>W</a:t>
            </a:r>
            <a:r>
              <a:rPr lang="nl-NL" altLang="nl-NL" dirty="0" smtClean="0">
                <a:solidFill>
                  <a:srgbClr val="000000"/>
                </a:solidFill>
              </a:rPr>
              <a:t>edstrijden </a:t>
            </a:r>
            <a:r>
              <a:rPr lang="nl-NL" altLang="nl-NL" dirty="0">
                <a:solidFill>
                  <a:srgbClr val="000000"/>
                </a:solidFill>
              </a:rPr>
              <a:t>gaan voor op trainingen</a:t>
            </a:r>
          </a:p>
          <a:p>
            <a:pPr marL="455613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>
                <a:solidFill>
                  <a:srgbClr val="000000"/>
                </a:solidFill>
              </a:rPr>
              <a:t>Wittenhorst 1 en 2, dames 1 en JO19-1 hebben voorrang, deze trainingen gaan door op kunstgras (ook al </a:t>
            </a:r>
            <a:r>
              <a:rPr lang="nl-NL" altLang="nl-NL" dirty="0" smtClean="0">
                <a:solidFill>
                  <a:srgbClr val="000000"/>
                </a:solidFill>
              </a:rPr>
              <a:t>is in eerste instantie gras </a:t>
            </a:r>
            <a:r>
              <a:rPr lang="nl-NL" altLang="nl-NL" dirty="0">
                <a:solidFill>
                  <a:srgbClr val="000000"/>
                </a:solidFill>
              </a:rPr>
              <a:t>veld ingedeeld)</a:t>
            </a:r>
          </a:p>
          <a:p>
            <a:pPr marL="455613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Overige </a:t>
            </a:r>
            <a:r>
              <a:rPr lang="nl-NL" altLang="nl-NL" dirty="0">
                <a:solidFill>
                  <a:srgbClr val="000000"/>
                </a:solidFill>
              </a:rPr>
              <a:t>teams op grasvelden vervallen de trainingen</a:t>
            </a:r>
          </a:p>
          <a:p>
            <a:pPr marL="455613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Onweer</a:t>
            </a:r>
            <a:r>
              <a:rPr lang="nl-NL" altLang="nl-NL" dirty="0">
                <a:solidFill>
                  <a:srgbClr val="000000"/>
                </a:solidFill>
              </a:rPr>
              <a:t>: alle trainingen vervallen/ trainer neem je verantwoording en stop tijdig!!</a:t>
            </a:r>
          </a:p>
          <a:p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Wedstrijden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8787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Op </a:t>
            </a:r>
            <a:r>
              <a:rPr lang="nl-NL" altLang="nl-NL" dirty="0">
                <a:solidFill>
                  <a:srgbClr val="000000"/>
                </a:solidFill>
              </a:rPr>
              <a:t>wedstrijddagen is er een secretariaat in de </a:t>
            </a:r>
            <a:r>
              <a:rPr lang="nl-NL" altLang="nl-NL" dirty="0" smtClean="0">
                <a:solidFill>
                  <a:srgbClr val="000000"/>
                </a:solidFill>
              </a:rPr>
              <a:t>in de </a:t>
            </a:r>
            <a:r>
              <a:rPr lang="nl-NL" altLang="nl-NL" dirty="0" err="1" smtClean="0">
                <a:solidFill>
                  <a:srgbClr val="000000"/>
                </a:solidFill>
              </a:rPr>
              <a:t>multi</a:t>
            </a:r>
            <a:r>
              <a:rPr lang="nl-NL" altLang="nl-NL" dirty="0" smtClean="0">
                <a:solidFill>
                  <a:srgbClr val="000000"/>
                </a:solidFill>
              </a:rPr>
              <a:t>-ruimte </a:t>
            </a:r>
            <a:r>
              <a:rPr lang="nl-NL" altLang="nl-NL" dirty="0">
                <a:solidFill>
                  <a:srgbClr val="000000"/>
                </a:solidFill>
              </a:rPr>
              <a:t>vanaf 8:30 uur </a:t>
            </a:r>
          </a:p>
          <a:p>
            <a:pPr marL="458787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Hier </a:t>
            </a:r>
            <a:r>
              <a:rPr lang="nl-NL" altLang="nl-NL" dirty="0">
                <a:solidFill>
                  <a:srgbClr val="000000"/>
                </a:solidFill>
              </a:rPr>
              <a:t>is koffie/thee verkrijgbaar voor begeleiding (ook voor tegenstander)</a:t>
            </a:r>
          </a:p>
          <a:p>
            <a:pPr marL="458787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Indien </a:t>
            </a:r>
            <a:r>
              <a:rPr lang="nl-NL" altLang="nl-NL" dirty="0">
                <a:solidFill>
                  <a:srgbClr val="000000"/>
                </a:solidFill>
              </a:rPr>
              <a:t>je in de rust ranja/thee wilt, </a:t>
            </a:r>
            <a:r>
              <a:rPr lang="nl-NL" altLang="nl-NL" u="sng" dirty="0">
                <a:solidFill>
                  <a:srgbClr val="000000"/>
                </a:solidFill>
              </a:rPr>
              <a:t>voor de wedstrijd</a:t>
            </a:r>
            <a:r>
              <a:rPr lang="nl-NL" altLang="nl-NL" dirty="0">
                <a:solidFill>
                  <a:srgbClr val="000000"/>
                </a:solidFill>
              </a:rPr>
              <a:t> doorgeven aan kantine personeel, aantallen en tijd, hier ook zelf ophalen</a:t>
            </a:r>
          </a:p>
          <a:p>
            <a:pPr marL="458787" indent="-457200"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Wanneer er niks is doorgegeven staat het ook  </a:t>
            </a:r>
            <a:r>
              <a:rPr lang="nl-NL" altLang="nl-NL" dirty="0">
                <a:solidFill>
                  <a:srgbClr val="000000"/>
                </a:solidFill>
              </a:rPr>
              <a:t>niet klaar</a:t>
            </a:r>
            <a:r>
              <a:rPr lang="nl-NL" altLang="nl-NL" dirty="0" smtClean="0">
                <a:solidFill>
                  <a:srgbClr val="000000"/>
                </a:solidFill>
              </a:rPr>
              <a:t>!</a:t>
            </a:r>
            <a:endParaRPr lang="nl-NL" altLang="nl-NL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Algemene zaken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Vacatures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Coördinator JO17 en JO19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Scheidsrechtercoördinator </a:t>
            </a:r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Scheidsrechters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Seniorenteams en jeugdteams worden gekoppeld aan een jeugdteam komend seizoen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In praktijk fluit iedere seniorspeler 1 jeugdwedstrijd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Schema definitief vaststellen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Kader verantwoordelijk voor het tijdig informeren van de scheids inzake verplaatsing, afgelasting, etc.</a:t>
            </a:r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85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Communicatie 	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Alles gaat via de nieuwe website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Wedstrijden verzetten is slechts bij hoge uitzondering mogelijk, beslissing bij wedstrijdsecretariaat.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Geen oefenwedstrijden zelf regelen, via wedstrijdsecretariaat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Geen oefenwedstrijden of toernooien tijdens de competitie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Help andere teams door spelers af te staan</a:t>
            </a:r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 err="1">
                <a:solidFill>
                  <a:srgbClr val="000000"/>
                </a:solidFill>
              </a:rPr>
              <a:t>Dotcomclub</a:t>
            </a:r>
            <a:r>
              <a:rPr lang="nl-NL" altLang="nl-NL" dirty="0">
                <a:solidFill>
                  <a:srgbClr val="000000"/>
                </a:solidFill>
              </a:rPr>
              <a:t/>
            </a:r>
            <a:br>
              <a:rPr lang="nl-NL" altLang="nl-NL" dirty="0">
                <a:solidFill>
                  <a:srgbClr val="000000"/>
                </a:solidFill>
              </a:rPr>
            </a:br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9485" y="1554163"/>
            <a:ext cx="647742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>
                <a:solidFill>
                  <a:srgbClr val="000000"/>
                </a:solidFill>
              </a:rPr>
              <a:t>Dotcomclub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Alle informatie per team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Voorbeeldtrainingen / oefenstof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Beoordeling spelers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Iedere wedstrijd punten per speler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Dit sec per wedstrijd bekijken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Eerlijke beoordeling, gevoelens 	uitschakelen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Speler met hoge punten worden vaker door scouts bekeken	</a:t>
            </a:r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b="1" dirty="0">
                <a:solidFill>
                  <a:srgbClr val="000000"/>
                </a:solidFill>
              </a:rPr>
              <a:t>Interne Scouting (doorstroom)</a:t>
            </a:r>
            <a:br>
              <a:rPr lang="nl-NL" altLang="nl-NL" b="1" dirty="0">
                <a:solidFill>
                  <a:srgbClr val="00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>
                <a:solidFill>
                  <a:srgbClr val="000000"/>
                </a:solidFill>
              </a:rPr>
              <a:t>JO8 – JO13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u="sng" dirty="0">
                <a:solidFill>
                  <a:srgbClr val="000000"/>
                </a:solidFill>
              </a:rPr>
              <a:t>Doel:</a:t>
            </a: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r>
              <a:rPr lang="nl-NL" altLang="nl-NL" dirty="0">
                <a:solidFill>
                  <a:srgbClr val="000000"/>
                </a:solidFill>
              </a:rPr>
              <a:t>	-	</a:t>
            </a:r>
            <a:r>
              <a:rPr lang="nl-NL" altLang="nl-NL" dirty="0" smtClean="0">
                <a:solidFill>
                  <a:srgbClr val="000000"/>
                </a:solidFill>
              </a:rPr>
              <a:t>vroegtijdige </a:t>
            </a:r>
            <a:r>
              <a:rPr lang="nl-NL" altLang="nl-NL" dirty="0">
                <a:solidFill>
                  <a:srgbClr val="000000"/>
                </a:solidFill>
              </a:rPr>
              <a:t>doorstroom van talent </a:t>
            </a: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r>
              <a:rPr lang="nl-NL" altLang="nl-NL" dirty="0">
                <a:solidFill>
                  <a:srgbClr val="000000"/>
                </a:solidFill>
              </a:rPr>
              <a:t>	-	elke speler op zijn/haar niveau laten spelen</a:t>
            </a:r>
          </a:p>
          <a:p>
            <a:pPr marL="341313">
              <a:spcBef>
                <a:spcPts val="600"/>
              </a:spcBef>
              <a:buClrTx/>
              <a:buFontTx/>
              <a:buNone/>
              <a:defRPr/>
            </a:pPr>
            <a:r>
              <a:rPr lang="nl-NL" altLang="nl-NL" dirty="0">
                <a:solidFill>
                  <a:srgbClr val="000000"/>
                </a:solidFill>
              </a:rPr>
              <a:t>	-	hulp bij </a:t>
            </a:r>
            <a:r>
              <a:rPr lang="nl-NL" altLang="nl-NL" dirty="0" smtClean="0">
                <a:solidFill>
                  <a:srgbClr val="000000"/>
                </a:solidFill>
              </a:rPr>
              <a:t>selectieprocedure</a:t>
            </a:r>
            <a:endParaRPr lang="nl-NL" altLang="nl-NL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Scouts </a:t>
            </a:r>
            <a:r>
              <a:rPr lang="nl-NL" altLang="nl-NL" dirty="0">
                <a:solidFill>
                  <a:srgbClr val="000000"/>
                </a:solidFill>
              </a:rPr>
              <a:t>beoordelen 4 maal per seizoen elk team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Mogelijk </a:t>
            </a:r>
            <a:r>
              <a:rPr lang="nl-NL" altLang="nl-NL" dirty="0">
                <a:solidFill>
                  <a:srgbClr val="000000"/>
                </a:solidFill>
              </a:rPr>
              <a:t>wordt je gevraagd naar naam van een  speler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Scouts </a:t>
            </a:r>
            <a:r>
              <a:rPr lang="nl-NL" altLang="nl-NL" dirty="0">
                <a:solidFill>
                  <a:srgbClr val="000000"/>
                </a:solidFill>
              </a:rPr>
              <a:t>werken anoniem</a:t>
            </a:r>
          </a:p>
          <a:p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 smtClean="0">
                <a:solidFill>
                  <a:srgbClr val="000000"/>
                </a:solidFill>
              </a:rPr>
              <a:t/>
            </a:r>
            <a:br>
              <a:rPr lang="nl-NL" altLang="nl-NL" dirty="0" smtClean="0">
                <a:solidFill>
                  <a:srgbClr val="000000"/>
                </a:solidFill>
              </a:rPr>
            </a:br>
            <a:r>
              <a:rPr lang="nl-NL" altLang="nl-NL" dirty="0" smtClean="0">
                <a:solidFill>
                  <a:srgbClr val="000000"/>
                </a:solidFill>
              </a:rPr>
              <a:t>Themabijeenkomsten </a:t>
            </a:r>
            <a:r>
              <a:rPr lang="nl-NL" altLang="nl-NL" dirty="0">
                <a:solidFill>
                  <a:srgbClr val="000000"/>
                </a:solidFill>
              </a:rPr>
              <a:t>kader </a:t>
            </a:r>
            <a:r>
              <a:rPr lang="nl-NL" altLang="nl-NL" dirty="0" smtClean="0">
                <a:solidFill>
                  <a:srgbClr val="000000"/>
                </a:solidFill>
              </a:rPr>
              <a:t/>
            </a:r>
            <a:br>
              <a:rPr lang="nl-NL" altLang="nl-NL" dirty="0" smtClean="0">
                <a:solidFill>
                  <a:srgbClr val="000000"/>
                </a:solidFill>
              </a:rPr>
            </a:br>
            <a:r>
              <a:rPr lang="nl-NL" altLang="nl-NL" dirty="0" smtClean="0">
                <a:solidFill>
                  <a:srgbClr val="000000"/>
                </a:solidFill>
              </a:rPr>
              <a:t>JO8-JO10</a:t>
            </a:r>
            <a:r>
              <a:rPr lang="nl-NL" altLang="nl-NL" dirty="0">
                <a:solidFill>
                  <a:srgbClr val="000000"/>
                </a:solidFill>
              </a:rPr>
              <a:t/>
            </a:r>
            <a:br>
              <a:rPr lang="nl-NL" altLang="nl-NL" dirty="0">
                <a:solidFill>
                  <a:srgbClr val="000000"/>
                </a:solidFill>
              </a:rPr>
            </a:br>
            <a:r>
              <a:rPr lang="nl-NL" altLang="nl-NL" dirty="0">
                <a:solidFill>
                  <a:srgbClr val="000000"/>
                </a:solidFill>
              </a:rPr>
              <a:t/>
            </a:r>
            <a:br>
              <a:rPr lang="nl-NL" altLang="nl-NL" dirty="0">
                <a:solidFill>
                  <a:srgbClr val="00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Themabijeenkomsten voor kader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Basis voor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dirty="0" smtClean="0"/>
              <a:t>Trainingen geven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dirty="0" smtClean="0"/>
              <a:t>Wedstrijden begeleiden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dirty="0" smtClean="0"/>
              <a:t>Omgang met spelers / ouders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Organisatie </a:t>
            </a:r>
            <a:r>
              <a:rPr lang="nl-NL" dirty="0" err="1" smtClean="0"/>
              <a:t>Joreno</a:t>
            </a:r>
            <a:r>
              <a:rPr lang="nl-NL" dirty="0" smtClean="0"/>
              <a:t> </a:t>
            </a:r>
            <a:r>
              <a:rPr lang="nl-NL" dirty="0" err="1" smtClean="0"/>
              <a:t>vd</a:t>
            </a:r>
            <a:r>
              <a:rPr lang="nl-NL" dirty="0" smtClean="0"/>
              <a:t> Ven  </a:t>
            </a:r>
          </a:p>
          <a:p>
            <a:pPr lvl="1"/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3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 smtClean="0">
                <a:solidFill>
                  <a:srgbClr val="000000"/>
                </a:solidFill>
              </a:rPr>
              <a:t>Inloopmiddag </a:t>
            </a:r>
            <a:r>
              <a:rPr lang="nl-NL" altLang="nl-NL" dirty="0">
                <a:solidFill>
                  <a:srgbClr val="000000"/>
                </a:solidFill>
              </a:rPr>
              <a:t/>
            </a:r>
            <a:br>
              <a:rPr lang="nl-NL" altLang="nl-NL" dirty="0">
                <a:solidFill>
                  <a:srgbClr val="00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8 september is een inloopmiddag voor        uitleg en vragen over: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Ledenadministratie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Voetbal.nl app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Wedstrijdzaken app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E-mail check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dirty="0" smtClean="0"/>
              <a:t>Team registratie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Organisatie via Rob van der Sterren</a:t>
            </a:r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3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Agenda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Contactgegevens  </a:t>
            </a:r>
            <a:endParaRPr lang="nl-NL" altLang="nl-NL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Facilitaire </a:t>
            </a:r>
            <a:r>
              <a:rPr lang="nl-NL" altLang="nl-NL" dirty="0">
                <a:solidFill>
                  <a:srgbClr val="000000"/>
                </a:solidFill>
              </a:rPr>
              <a:t>zaken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Algemene </a:t>
            </a:r>
            <a:r>
              <a:rPr lang="nl-NL" altLang="nl-NL" dirty="0">
                <a:solidFill>
                  <a:srgbClr val="000000"/>
                </a:solidFill>
              </a:rPr>
              <a:t>zaken / afspraken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r>
              <a:rPr lang="nl-NL" altLang="nl-NL" dirty="0" err="1">
                <a:solidFill>
                  <a:srgbClr val="000000"/>
                </a:solidFill>
              </a:rPr>
              <a:t>Dotcomclub</a:t>
            </a:r>
            <a:endParaRPr lang="nl-NL" altLang="nl-NL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Inloopmiddag</a:t>
            </a:r>
            <a:endParaRPr lang="nl-NL" altLang="nl-NL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Vertrouwenspersoon</a:t>
            </a:r>
            <a:endParaRPr lang="nl-NL" altLang="nl-NL" dirty="0">
              <a:solidFill>
                <a:srgbClr val="000000"/>
              </a:solidFill>
            </a:endParaRPr>
          </a:p>
          <a:p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0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Vertrouwenspersoon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Leon Majoor 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nl-NL" altLang="nl-NL" dirty="0">
                <a:solidFill>
                  <a:srgbClr val="000000"/>
                </a:solidFill>
              </a:rPr>
              <a:t>077-3985042 (werkdagen van 08.00 tot </a:t>
            </a:r>
            <a:r>
              <a:rPr lang="nl-NL" altLang="nl-NL" dirty="0" smtClean="0">
                <a:solidFill>
                  <a:srgbClr val="000000"/>
                </a:solidFill>
              </a:rPr>
              <a:t> 12.00 </a:t>
            </a:r>
            <a:r>
              <a:rPr lang="nl-NL" altLang="nl-NL" dirty="0">
                <a:solidFill>
                  <a:srgbClr val="000000"/>
                </a:solidFill>
              </a:rPr>
              <a:t>uur) of via vertrouwensarts@zorghoes.nl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nl-NL" altLang="nl-NL" dirty="0">
                <a:solidFill>
                  <a:srgbClr val="000000"/>
                </a:solidFill>
              </a:rPr>
              <a:t>I</a:t>
            </a:r>
            <a:r>
              <a:rPr lang="nl-NL" altLang="nl-NL" dirty="0" smtClean="0">
                <a:solidFill>
                  <a:srgbClr val="000000"/>
                </a:solidFill>
              </a:rPr>
              <a:t>ndien </a:t>
            </a:r>
            <a:r>
              <a:rPr lang="nl-NL" altLang="nl-NL" dirty="0">
                <a:solidFill>
                  <a:srgbClr val="000000"/>
                </a:solidFill>
              </a:rPr>
              <a:t>zich, ondanks allerlei afspraken, binnen onze vereniging situaties voordoen waarbij je geconfronteerd wordt met ongewenst gedag van andere leden, vrijwilligers of leiders</a:t>
            </a:r>
          </a:p>
          <a:p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03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spcBef>
                <a:spcPts val="600"/>
              </a:spcBef>
              <a:buClrTx/>
              <a:buNone/>
            </a:pPr>
            <a:endParaRPr lang="nl-NL" altLang="nl-NL" b="1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buClrTx/>
              <a:buNone/>
            </a:pPr>
            <a:endParaRPr lang="nl-NL" altLang="nl-NL" b="1" dirty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buClrTx/>
              <a:buNone/>
            </a:pPr>
            <a:endParaRPr lang="nl-NL" altLang="nl-NL" b="1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buClrTx/>
              <a:buNone/>
            </a:pPr>
            <a:endParaRPr lang="nl-NL" altLang="nl-NL" b="1" dirty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buClrTx/>
              <a:buNone/>
            </a:pPr>
            <a:endParaRPr lang="nl-NL" altLang="nl-NL" b="1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buClrTx/>
              <a:buNone/>
            </a:pPr>
            <a:endParaRPr lang="nl-NL" altLang="nl-NL" b="1" dirty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buClrTx/>
              <a:buNone/>
            </a:pPr>
            <a:r>
              <a:rPr lang="nl-NL" altLang="nl-NL" b="1" dirty="0" smtClean="0">
                <a:solidFill>
                  <a:srgbClr val="000000"/>
                </a:solidFill>
              </a:rPr>
              <a:t>Maandag </a:t>
            </a:r>
            <a:r>
              <a:rPr lang="nl-NL" altLang="nl-NL" b="1" dirty="0">
                <a:solidFill>
                  <a:srgbClr val="000000"/>
                </a:solidFill>
              </a:rPr>
              <a:t>24 september 2018 20:00 uur</a:t>
            </a:r>
          </a:p>
          <a:p>
            <a:pPr algn="ctr">
              <a:spcBef>
                <a:spcPts val="600"/>
              </a:spcBef>
              <a:buClrTx/>
              <a:buNone/>
            </a:pPr>
            <a:r>
              <a:rPr lang="nl-NL" altLang="nl-NL" b="1" dirty="0" smtClean="0">
                <a:solidFill>
                  <a:srgbClr val="000000"/>
                </a:solidFill>
              </a:rPr>
              <a:t>Jaarlijkse </a:t>
            </a:r>
            <a:r>
              <a:rPr lang="nl-NL" altLang="nl-NL" b="1" dirty="0">
                <a:solidFill>
                  <a:srgbClr val="000000"/>
                </a:solidFill>
              </a:rPr>
              <a:t>Algemene Ledenvergadering </a:t>
            </a:r>
            <a:endParaRPr lang="nl-NL" altLang="nl-NL" b="1" dirty="0" smtClean="0">
              <a:solidFill>
                <a:srgbClr val="000000"/>
              </a:solidFill>
            </a:endParaRPr>
          </a:p>
          <a:p>
            <a:pPr algn="ctr">
              <a:spcBef>
                <a:spcPts val="600"/>
              </a:spcBef>
              <a:buClrTx/>
              <a:buNone/>
            </a:pPr>
            <a:r>
              <a:rPr lang="nl-NL" altLang="nl-NL" b="1" dirty="0" smtClean="0">
                <a:solidFill>
                  <a:srgbClr val="000000"/>
                </a:solidFill>
              </a:rPr>
              <a:t>U </a:t>
            </a:r>
            <a:r>
              <a:rPr lang="nl-NL" altLang="nl-NL" b="1" dirty="0">
                <a:solidFill>
                  <a:srgbClr val="000000"/>
                </a:solidFill>
              </a:rPr>
              <a:t>bent allemaal welkom!</a:t>
            </a:r>
          </a:p>
          <a:p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8316"/>
            <a:ext cx="4032447" cy="279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81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Contactgegevens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Pim Rohenkohl	</a:t>
            </a:r>
            <a:r>
              <a:rPr lang="nl-NL" i="1" dirty="0" smtClean="0"/>
              <a:t>Bestuurslid OZ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Jeroen Hesen 	</a:t>
            </a:r>
            <a:r>
              <a:rPr lang="nl-NL" i="1" dirty="0" smtClean="0"/>
              <a:t>Hoofdcoördinator OZ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Peter Aarts </a:t>
            </a:r>
            <a:r>
              <a:rPr lang="nl-NL" i="1" dirty="0" smtClean="0"/>
              <a:t>		Coördinator O14/O15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Marco </a:t>
            </a:r>
            <a:r>
              <a:rPr lang="nl-NL" dirty="0"/>
              <a:t>Niehsen </a:t>
            </a:r>
            <a:r>
              <a:rPr lang="nl-NL" i="1" dirty="0"/>
              <a:t>	</a:t>
            </a:r>
            <a:r>
              <a:rPr lang="nl-NL" i="1" dirty="0" smtClean="0"/>
              <a:t>Coördinator O12/O13</a:t>
            </a:r>
            <a:endParaRPr lang="nl-NL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Henk </a:t>
            </a:r>
            <a:r>
              <a:rPr lang="nl-NL" dirty="0" err="1" smtClean="0"/>
              <a:t>Hoeijmakers</a:t>
            </a:r>
            <a:r>
              <a:rPr lang="nl-NL" i="1" dirty="0"/>
              <a:t>	</a:t>
            </a:r>
            <a:r>
              <a:rPr lang="nl-NL" i="1" dirty="0" smtClean="0"/>
              <a:t>Coördinator O10/O11</a:t>
            </a:r>
            <a:endParaRPr lang="nl-NL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Leon Everaerts </a:t>
            </a:r>
            <a:r>
              <a:rPr lang="nl-NL" i="1" dirty="0"/>
              <a:t>	</a:t>
            </a:r>
            <a:r>
              <a:rPr lang="nl-NL" i="1" dirty="0" smtClean="0"/>
              <a:t>Coördinator O8/09</a:t>
            </a:r>
            <a:endParaRPr lang="nl-NL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Martien Geurtjens </a:t>
            </a:r>
            <a:r>
              <a:rPr lang="nl-NL" i="1" dirty="0"/>
              <a:t>	</a:t>
            </a:r>
            <a:r>
              <a:rPr lang="nl-NL" i="1" dirty="0" smtClean="0"/>
              <a:t>Coördinator mini F</a:t>
            </a:r>
            <a:endParaRPr lang="nl-NL" i="1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11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Facilitaire Zaken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John Peters		</a:t>
            </a:r>
            <a:r>
              <a:rPr lang="nl-NL" i="1" dirty="0" smtClean="0"/>
              <a:t>Algemeen, ballen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Riny </a:t>
            </a:r>
            <a:r>
              <a:rPr lang="nl-NL" dirty="0" err="1" smtClean="0"/>
              <a:t>vd</a:t>
            </a:r>
            <a:r>
              <a:rPr lang="nl-NL" dirty="0" smtClean="0"/>
              <a:t> Pol</a:t>
            </a:r>
            <a:r>
              <a:rPr lang="nl-NL" i="1" dirty="0" smtClean="0"/>
              <a:t>		Kleding, tassen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Jac Hesen</a:t>
            </a:r>
            <a:r>
              <a:rPr lang="nl-NL" i="1" dirty="0" smtClean="0"/>
              <a:t>		Sleutels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John van Mil </a:t>
            </a:r>
            <a:r>
              <a:rPr lang="nl-NL" i="1" dirty="0" smtClean="0"/>
              <a:t>		Wedstrijdsecretariaat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Wim Moorman </a:t>
            </a:r>
            <a:r>
              <a:rPr lang="nl-NL" i="1" dirty="0" smtClean="0"/>
              <a:t>	Ledenadministratie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Henk Meijers </a:t>
            </a:r>
            <a:r>
              <a:rPr lang="nl-NL" i="1" dirty="0" smtClean="0"/>
              <a:t>		Planning ma-vr</a:t>
            </a:r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Kleding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Contactpersoon Riny v.d. Pol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buNone/>
              <a:defRPr/>
            </a:pPr>
            <a:r>
              <a:rPr lang="nl-NL" altLang="nl-NL" sz="2800" dirty="0" smtClean="0"/>
              <a:t>	- facilitairezaken@rksv-wittenhorst.nl</a:t>
            </a:r>
            <a:endParaRPr lang="nl-NL" altLang="nl-NL" sz="2800" dirty="0"/>
          </a:p>
          <a:p>
            <a:pPr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Elk team tas met tenue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Shirts, broeken, sokken, hesjes, fluit, waterzak met spons, bidons, aanvoerdersband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Kleding individueel wassen</a:t>
            </a:r>
          </a:p>
          <a:p>
            <a:pPr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Ben er zuinig op, kost jaarlijks veel geld, we hebben voor meer dan 100.000 euro aan kleding in omloop!</a:t>
            </a:r>
          </a:p>
          <a:p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rgbClr val="000000"/>
                </a:solidFill>
              </a:rPr>
              <a:t>Kleedlokalen</a:t>
            </a:r>
            <a:br>
              <a:rPr lang="nl-NL" altLang="nl-NL" dirty="0">
                <a:solidFill>
                  <a:srgbClr val="00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Trainingsschema’s op prikbord gang </a:t>
            </a: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Lokalen en tijden zijn leidend </a:t>
            </a: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Tijdig en schoon “opleveren”, 1e  groep droog schoonvegen, laatste “gebruiker” van het lokaal nat</a:t>
            </a: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Leiders / trainers worden aangesproken volgens dit schema, consequenties</a:t>
            </a: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Toezicht tijdens omkleden/douchen</a:t>
            </a:r>
          </a:p>
          <a:p>
            <a:pPr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sz="2800" dirty="0"/>
              <a:t>Geen vlaai, alcoholische dranken en radio in de kleedlokalen!</a:t>
            </a:r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Knelpunten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Lokalen </a:t>
            </a:r>
            <a:r>
              <a:rPr lang="nl-NL" altLang="nl-NL" dirty="0">
                <a:solidFill>
                  <a:srgbClr val="000000"/>
                </a:solidFill>
              </a:rPr>
              <a:t>MOETEN tijdig leeg zijn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err="1">
                <a:solidFill>
                  <a:srgbClr val="000000"/>
                </a:solidFill>
              </a:rPr>
              <a:t>Limgroup</a:t>
            </a:r>
            <a:r>
              <a:rPr lang="nl-NL" altLang="nl-NL" dirty="0">
                <a:solidFill>
                  <a:srgbClr val="000000"/>
                </a:solidFill>
              </a:rPr>
              <a:t> Cup, impact op lokalen en velden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buFont typeface="Arial" charset="0"/>
              <a:buChar char="•"/>
            </a:pPr>
            <a:endParaRPr lang="nl-NL" altLang="nl-NL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endParaRPr lang="nl-NL" altLang="nl-NL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endParaRPr lang="nl-NL" altLang="nl-NL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endParaRPr lang="nl-NL" altLang="nl-NL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nl-NL" altLang="nl-NL" dirty="0" smtClean="0">
                <a:solidFill>
                  <a:srgbClr val="000000"/>
                </a:solidFill>
              </a:rPr>
              <a:t>80 </a:t>
            </a:r>
            <a:r>
              <a:rPr lang="nl-NL" altLang="nl-NL" dirty="0">
                <a:solidFill>
                  <a:srgbClr val="000000"/>
                </a:solidFill>
              </a:rPr>
              <a:t>ballen vervangen / aangevuld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nl-NL" altLang="nl-NL" dirty="0">
                <a:solidFill>
                  <a:srgbClr val="000000"/>
                </a:solidFill>
              </a:rPr>
              <a:t>18 ballen per hok / kar, gezamenlijke verantwoording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nl-NL" altLang="nl-NL" dirty="0" smtClean="0">
                <a:solidFill>
                  <a:srgbClr val="000000"/>
                </a:solidFill>
              </a:rPr>
              <a:t>Wordt </a:t>
            </a:r>
            <a:r>
              <a:rPr lang="nl-NL" altLang="nl-NL" dirty="0">
                <a:solidFill>
                  <a:srgbClr val="000000"/>
                </a:solidFill>
              </a:rPr>
              <a:t>niet aangevuld, kapotte ballen </a:t>
            </a:r>
            <a:r>
              <a:rPr lang="nl-NL" altLang="nl-NL" dirty="0" smtClean="0">
                <a:solidFill>
                  <a:srgbClr val="000000"/>
                </a:solidFill>
              </a:rPr>
              <a:t>melden bij John Peters, </a:t>
            </a:r>
            <a:r>
              <a:rPr lang="nl-NL" altLang="nl-NL" dirty="0">
                <a:solidFill>
                  <a:srgbClr val="000000"/>
                </a:solidFill>
              </a:rPr>
              <a:t>deze worden dan geruild</a:t>
            </a:r>
          </a:p>
          <a:p>
            <a:endParaRPr lang="nl-NL" dirty="0"/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6855"/>
            <a:ext cx="6912768" cy="220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 velden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Verlichting </a:t>
            </a:r>
            <a:r>
              <a:rPr lang="nl-NL" altLang="nl-NL" dirty="0">
                <a:solidFill>
                  <a:srgbClr val="000000"/>
                </a:solidFill>
              </a:rPr>
              <a:t>(kosten €10,00/uur) laatste uitzetten!!!!!</a:t>
            </a:r>
          </a:p>
          <a:p>
            <a:pPr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Binnen </a:t>
            </a:r>
            <a:r>
              <a:rPr lang="nl-NL" altLang="nl-NL" dirty="0">
                <a:solidFill>
                  <a:srgbClr val="000000"/>
                </a:solidFill>
              </a:rPr>
              <a:t>20 min niet opnieuw inschakelen</a:t>
            </a:r>
          </a:p>
          <a:p>
            <a:pPr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 smtClean="0">
                <a:solidFill>
                  <a:srgbClr val="000000"/>
                </a:solidFill>
              </a:rPr>
              <a:t>Degene die als laatste trainen zetten </a:t>
            </a:r>
            <a:r>
              <a:rPr lang="nl-NL" altLang="nl-NL" dirty="0">
                <a:solidFill>
                  <a:srgbClr val="000000"/>
                </a:solidFill>
              </a:rPr>
              <a:t>verplaatsbare doelen </a:t>
            </a:r>
            <a:r>
              <a:rPr lang="nl-NL" altLang="nl-NL" dirty="0" smtClean="0">
                <a:solidFill>
                  <a:srgbClr val="000000"/>
                </a:solidFill>
              </a:rPr>
              <a:t>langs </a:t>
            </a:r>
            <a:r>
              <a:rPr lang="nl-NL" altLang="nl-NL" dirty="0">
                <a:solidFill>
                  <a:srgbClr val="000000"/>
                </a:solidFill>
              </a:rPr>
              <a:t>de lijn, i.v.m. beregenen en maaien</a:t>
            </a:r>
            <a:r>
              <a:rPr lang="nl-NL" altLang="nl-NL" dirty="0" smtClean="0">
                <a:solidFill>
                  <a:srgbClr val="000000"/>
                </a:solidFill>
              </a:rPr>
              <a:t>!</a:t>
            </a:r>
          </a:p>
          <a:p>
            <a:pPr>
              <a:lnSpc>
                <a:spcPct val="80000"/>
              </a:lnSpc>
              <a:spcBef>
                <a:spcPts val="750"/>
              </a:spcBef>
              <a:buFont typeface="Wingdings" panose="05000000000000000000" pitchFamily="2" charset="2"/>
              <a:buChar char="Ø"/>
              <a:defRPr/>
            </a:pPr>
            <a:r>
              <a:rPr lang="nl-NL" altLang="nl-NL" dirty="0">
                <a:solidFill>
                  <a:srgbClr val="000000"/>
                </a:solidFill>
              </a:rPr>
              <a:t>Veiligheid doelen, gebruik de borging</a:t>
            </a:r>
          </a:p>
          <a:p>
            <a:pPr marL="0" indent="0">
              <a:lnSpc>
                <a:spcPct val="80000"/>
              </a:lnSpc>
              <a:spcBef>
                <a:spcPts val="750"/>
              </a:spcBef>
              <a:buNone/>
              <a:defRPr/>
            </a:pPr>
            <a:endParaRPr lang="nl-NL" altLang="nl-NL" b="1" dirty="0">
              <a:solidFill>
                <a:srgbClr val="000000"/>
              </a:solidFill>
            </a:endParaRPr>
          </a:p>
        </p:txBody>
      </p:sp>
      <p:pic>
        <p:nvPicPr>
          <p:cNvPr id="4" name="Picture 2" descr="RKsv Wittenhor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1432"/>
            <a:ext cx="115252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976</TotalTime>
  <Words>515</Words>
  <Application>Microsoft Office PowerPoint</Application>
  <PresentationFormat>Diavoorstelling (4:3)</PresentationFormat>
  <Paragraphs>129</Paragraphs>
  <Slides>21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Trek</vt:lpstr>
      <vt:lpstr>Vrijwilligers Informatie Avond Jeugd</vt:lpstr>
      <vt:lpstr>Agenda </vt:lpstr>
      <vt:lpstr>Contactgegevens</vt:lpstr>
      <vt:lpstr>Facilitaire Zaken </vt:lpstr>
      <vt:lpstr>Kleding </vt:lpstr>
      <vt:lpstr>Kleedlokalen </vt:lpstr>
      <vt:lpstr>Knelpunten </vt:lpstr>
      <vt:lpstr>Ballen</vt:lpstr>
      <vt:lpstr>Gebruik velden </vt:lpstr>
      <vt:lpstr>Afgelasting </vt:lpstr>
      <vt:lpstr>Wedstrijden </vt:lpstr>
      <vt:lpstr>Algemene zaken </vt:lpstr>
      <vt:lpstr>Scheidsrechters </vt:lpstr>
      <vt:lpstr>Communicatie   </vt:lpstr>
      <vt:lpstr>Dotcomclub </vt:lpstr>
      <vt:lpstr>Dotcomclub</vt:lpstr>
      <vt:lpstr>Interne Scouting (doorstroom) </vt:lpstr>
      <vt:lpstr> Themabijeenkomsten kader  JO8-JO10  </vt:lpstr>
      <vt:lpstr>Inloopmiddag  </vt:lpstr>
      <vt:lpstr>Vertrouwenspersoon </vt:lpstr>
      <vt:lpstr>Vragen </vt:lpstr>
    </vt:vector>
  </TitlesOfParts>
  <Company>Rabobank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Vrijwilligers Informatie Avond Jeugd</dc:title>
  <dc:creator>Rohenkohl, P (Pim)</dc:creator>
  <cp:lastModifiedBy>Niels</cp:lastModifiedBy>
  <cp:revision>17</cp:revision>
  <dcterms:created xsi:type="dcterms:W3CDTF">2018-08-20T09:12:05Z</dcterms:created>
  <dcterms:modified xsi:type="dcterms:W3CDTF">2018-08-22T18:29:56Z</dcterms:modified>
</cp:coreProperties>
</file>